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60" r:id="rId5"/>
    <p:sldId id="259" r:id="rId6"/>
    <p:sldId id="261" r:id="rId7"/>
    <p:sldId id="263" r:id="rId8"/>
    <p:sldId id="264" r:id="rId9"/>
    <p:sldId id="262" r:id="rId10"/>
    <p:sldId id="274" r:id="rId11"/>
    <p:sldId id="267" r:id="rId12"/>
    <p:sldId id="268" r:id="rId13"/>
    <p:sldId id="275" r:id="rId14"/>
    <p:sldId id="269" r:id="rId15"/>
    <p:sldId id="270" r:id="rId16"/>
    <p:sldId id="271" r:id="rId17"/>
    <p:sldId id="272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-1176" y="5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0BB37EE3-2A07-4DC3-AA17-5F3C3E57974B}" type="datetimeFigureOut">
              <a:rPr lang="fr-FR" smtClean="0"/>
              <a:t>17/02/2022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36686978-F906-4987-A887-12DF7EA33CB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959708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37EE3-2A07-4DC3-AA17-5F3C3E57974B}" type="datetimeFigureOut">
              <a:rPr lang="fr-FR" smtClean="0"/>
              <a:t>17/02/2022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86978-F906-4987-A887-12DF7EA33CB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178825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37EE3-2A07-4DC3-AA17-5F3C3E57974B}" type="datetimeFigureOut">
              <a:rPr lang="fr-FR" smtClean="0"/>
              <a:t>17/02/2022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86978-F906-4987-A887-12DF7EA33CB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389780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37EE3-2A07-4DC3-AA17-5F3C3E57974B}" type="datetimeFigureOut">
              <a:rPr lang="fr-FR" smtClean="0"/>
              <a:t>17/02/2022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86978-F906-4987-A887-12DF7EA33CB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414693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37EE3-2A07-4DC3-AA17-5F3C3E57974B}" type="datetimeFigureOut">
              <a:rPr lang="fr-FR" smtClean="0"/>
              <a:t>17/02/2022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86978-F906-4987-A887-12DF7EA33CB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978702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37EE3-2A07-4DC3-AA17-5F3C3E57974B}" type="datetimeFigureOut">
              <a:rPr lang="fr-FR" smtClean="0"/>
              <a:t>17/02/2022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86978-F906-4987-A887-12DF7EA33CB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002189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37EE3-2A07-4DC3-AA17-5F3C3E57974B}" type="datetimeFigureOut">
              <a:rPr lang="fr-FR" smtClean="0"/>
              <a:t>17/02/2022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86978-F906-4987-A887-12DF7EA33CB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409349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0BB37EE3-2A07-4DC3-AA17-5F3C3E57974B}" type="datetimeFigureOut">
              <a:rPr lang="fr-FR" smtClean="0"/>
              <a:t>17/02/2022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86978-F906-4987-A887-12DF7EA33CB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4502119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0BB37EE3-2A07-4DC3-AA17-5F3C3E57974B}" type="datetimeFigureOut">
              <a:rPr lang="fr-FR" smtClean="0"/>
              <a:t>17/02/2022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86978-F906-4987-A887-12DF7EA33CB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160788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37EE3-2A07-4DC3-AA17-5F3C3E57974B}" type="datetimeFigureOut">
              <a:rPr lang="fr-FR" smtClean="0"/>
              <a:t>17/02/2022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86978-F906-4987-A887-12DF7EA33CB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669414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37EE3-2A07-4DC3-AA17-5F3C3E57974B}" type="datetimeFigureOut">
              <a:rPr lang="fr-FR" smtClean="0"/>
              <a:t>17/02/2022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86978-F906-4987-A887-12DF7EA33CB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69343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37EE3-2A07-4DC3-AA17-5F3C3E57974B}" type="datetimeFigureOut">
              <a:rPr lang="fr-FR" smtClean="0"/>
              <a:t>17/02/2022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86978-F906-4987-A887-12DF7EA33CB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593843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37EE3-2A07-4DC3-AA17-5F3C3E57974B}" type="datetimeFigureOut">
              <a:rPr lang="fr-FR" smtClean="0"/>
              <a:t>17/02/2022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86978-F906-4987-A887-12DF7EA33CB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962343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37EE3-2A07-4DC3-AA17-5F3C3E57974B}" type="datetimeFigureOut">
              <a:rPr lang="fr-FR" smtClean="0"/>
              <a:t>17/02/2022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86978-F906-4987-A887-12DF7EA33CB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765008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37EE3-2A07-4DC3-AA17-5F3C3E57974B}" type="datetimeFigureOut">
              <a:rPr lang="fr-FR" smtClean="0"/>
              <a:t>17/02/2022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86978-F906-4987-A887-12DF7EA33CB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608707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37EE3-2A07-4DC3-AA17-5F3C3E57974B}" type="datetimeFigureOut">
              <a:rPr lang="fr-FR" smtClean="0"/>
              <a:t>17/02/2022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86978-F906-4987-A887-12DF7EA33CB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701355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37EE3-2A07-4DC3-AA17-5F3C3E57974B}" type="datetimeFigureOut">
              <a:rPr lang="fr-FR" smtClean="0"/>
              <a:t>17/02/2022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86978-F906-4987-A887-12DF7EA33CB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537864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0BB37EE3-2A07-4DC3-AA17-5F3C3E57974B}" type="datetimeFigureOut">
              <a:rPr lang="fr-FR" smtClean="0"/>
              <a:t>17/02/2022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fr-FR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36686978-F906-4987-A887-12DF7EA33CB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732628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3F0D13-74BB-405C-B648-A582962C44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89427" y="920839"/>
            <a:ext cx="9708375" cy="3341387"/>
          </a:xfrm>
        </p:spPr>
        <p:txBody>
          <a:bodyPr/>
          <a:lstStyle/>
          <a:p>
            <a:pPr algn="ctr"/>
            <a:r>
              <a:rPr lang="fr-FR" u="sng" dirty="0"/>
              <a:t>Projet 8</a:t>
            </a:r>
            <a:br>
              <a:rPr lang="fr-FR" dirty="0"/>
            </a:br>
            <a:r>
              <a:rPr lang="fr-FR" dirty="0"/>
              <a:t>Participez à la conception d'une voiture autonome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44655A-AE27-4AD3-98D7-E4C5780A2EE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Formation ingénieur IA</a:t>
            </a:r>
          </a:p>
        </p:txBody>
      </p:sp>
    </p:spTree>
    <p:extLst>
      <p:ext uri="{BB962C8B-B14F-4D97-AF65-F5344CB8AC3E}">
        <p14:creationId xmlns:p14="http://schemas.microsoft.com/office/powerpoint/2010/main" val="21728679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E3EE91-C33F-48A3-9388-A3AD77FC4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Métrique, fonction de perte</a:t>
            </a:r>
          </a:p>
        </p:txBody>
      </p:sp>
      <p:pic>
        <p:nvPicPr>
          <p:cNvPr id="4098" name="Picture 2" descr="Intersection over Union (IoU) for object detection - PyImageSearch">
            <a:extLst>
              <a:ext uri="{FF2B5EF4-FFF2-40B4-BE49-F238E27FC236}">
                <a16:creationId xmlns:a16="http://schemas.microsoft.com/office/drawing/2014/main" id="{84EF4504-45C5-4E93-8B02-7EFA833D20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2844" y="2666472"/>
            <a:ext cx="3503381" cy="2732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7B39B58-4036-4021-BFF7-8FDAC1A477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3389" y="2324641"/>
            <a:ext cx="11202483" cy="3416300"/>
          </a:xfrm>
        </p:spPr>
        <p:txBody>
          <a:bodyPr/>
          <a:lstStyle/>
          <a:p>
            <a:r>
              <a:rPr lang="fr-FR" dirty="0"/>
              <a:t>Métrique: Coefficient de Jaccard, ou Intersection over Union</a:t>
            </a:r>
          </a:p>
          <a:p>
            <a:pPr marL="400050" lvl="1" indent="0">
              <a:buNone/>
            </a:pPr>
            <a:endParaRPr lang="fr-FR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195846E-CDCA-4877-8193-5C5D68D1A302}"/>
              </a:ext>
            </a:extLst>
          </p:cNvPr>
          <p:cNvSpPr txBox="1">
            <a:spLocks/>
          </p:cNvSpPr>
          <p:nvPr/>
        </p:nvSpPr>
        <p:spPr>
          <a:xfrm>
            <a:off x="583389" y="5666607"/>
            <a:ext cx="1120248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Fonction de perte: (1 – IoU) + Entropie Croisée</a:t>
            </a:r>
          </a:p>
          <a:p>
            <a:pPr marL="400050" lvl="1" indent="0">
              <a:buFont typeface="Wingdings 3" charset="2"/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45551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3A8365-0237-4807-9490-A3C89057BA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Optimisation des hyperparamètres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023446-F53B-4F83-B02E-2F16C01F2E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4940" y="1994587"/>
            <a:ext cx="3368206" cy="4357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9206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E83A33-2879-4FCD-B68E-CA4F9FC1B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Modèles plus avancés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EEE59F-6524-4213-A98D-31E2E1C2E65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0468" y="2759521"/>
            <a:ext cx="7665899" cy="3211484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826C568-3D94-41A9-A15E-529EB13B13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919" y="2326146"/>
            <a:ext cx="8825659" cy="3416300"/>
          </a:xfrm>
        </p:spPr>
        <p:txBody>
          <a:bodyPr/>
          <a:lstStyle/>
          <a:p>
            <a:r>
              <a:rPr lang="fr-FR" dirty="0"/>
              <a:t>Etat de l’art sur le jeu de données CityScapes</a:t>
            </a:r>
          </a:p>
        </p:txBody>
      </p:sp>
    </p:spTree>
    <p:extLst>
      <p:ext uri="{BB962C8B-B14F-4D97-AF65-F5344CB8AC3E}">
        <p14:creationId xmlns:p14="http://schemas.microsoft.com/office/powerpoint/2010/main" val="24980636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48BBBB-7AF3-48D1-8D93-3326F98E56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Backbones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99B4E3-9DD4-4FBE-91C1-C293D89D49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2830" y="2352149"/>
            <a:ext cx="8825659" cy="3416300"/>
          </a:xfrm>
        </p:spPr>
        <p:txBody>
          <a:bodyPr/>
          <a:lstStyle/>
          <a:p>
            <a:r>
              <a:rPr lang="fr-FR" dirty="0"/>
              <a:t>Resnet18</a:t>
            </a:r>
          </a:p>
        </p:txBody>
      </p:sp>
      <p:pic>
        <p:nvPicPr>
          <p:cNvPr id="6146" name="Picture 2" descr="resnet 18 architecture - Pensée Artificielle">
            <a:extLst>
              <a:ext uri="{FF2B5EF4-FFF2-40B4-BE49-F238E27FC236}">
                <a16:creationId xmlns:a16="http://schemas.microsoft.com/office/drawing/2014/main" id="{3C5C5A5E-8FD0-4760-8173-D70A6F86BD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881" y="2843731"/>
            <a:ext cx="8096250" cy="318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73104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48BBBB-7AF3-48D1-8D93-3326F98E56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UNET et ResNet34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99B4E3-9DD4-4FBE-91C1-C293D89D49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45309" y="2846185"/>
            <a:ext cx="8825659" cy="3416300"/>
          </a:xfrm>
        </p:spPr>
        <p:txBody>
          <a:bodyPr/>
          <a:lstStyle/>
          <a:p>
            <a:r>
              <a:rPr lang="fr-FR" dirty="0"/>
              <a:t>UNET</a:t>
            </a:r>
          </a:p>
        </p:txBody>
      </p:sp>
      <p:pic>
        <p:nvPicPr>
          <p:cNvPr id="9218" name="Picture 2" descr="U-NET : tout savoir sur le réseau de neurones de Computer Vision">
            <a:extLst>
              <a:ext uri="{FF2B5EF4-FFF2-40B4-BE49-F238E27FC236}">
                <a16:creationId xmlns:a16="http://schemas.microsoft.com/office/drawing/2014/main" id="{3F8BA754-7DA8-4344-91D6-4C3BBEA17D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0349" y="2397509"/>
            <a:ext cx="6230343" cy="4149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099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5E1CC9-9C65-4647-AD49-5400652C3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FPN et ResNext50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532C69-6CB0-4108-B958-7B282C76C1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1608" y="2612168"/>
            <a:ext cx="8825659" cy="3416300"/>
          </a:xfrm>
        </p:spPr>
        <p:txBody>
          <a:bodyPr/>
          <a:lstStyle/>
          <a:p>
            <a:r>
              <a:rPr lang="fr-FR" dirty="0"/>
              <a:t>Différence entre ResNet et ResNeXt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938064-AB78-427E-9033-86FEF5A8B5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366" y="3229710"/>
            <a:ext cx="5932766" cy="2654622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2495B24-02D1-4C81-AE88-241C82BB22B6}"/>
              </a:ext>
            </a:extLst>
          </p:cNvPr>
          <p:cNvSpPr txBox="1">
            <a:spLocks/>
          </p:cNvSpPr>
          <p:nvPr/>
        </p:nvSpPr>
        <p:spPr>
          <a:xfrm>
            <a:off x="6988768" y="2612168"/>
            <a:ext cx="8825659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Différence entre UNET et FPN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262130B-12F0-4E0B-87FF-3929940E72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0609" y="3229710"/>
            <a:ext cx="3242435" cy="273618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861965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627429-21F4-418E-8E83-B99618BDB5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Résultats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7326B768-3119-480E-9017-984647E0F3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1765788"/>
              </p:ext>
            </p:extLst>
          </p:nvPr>
        </p:nvGraphicFramePr>
        <p:xfrm>
          <a:off x="2032000" y="2323116"/>
          <a:ext cx="8128000" cy="4043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6404">
                  <a:extLst>
                    <a:ext uri="{9D8B030D-6E8A-4147-A177-3AD203B41FA5}">
                      <a16:colId xmlns:a16="http://schemas.microsoft.com/office/drawing/2014/main" val="1055515016"/>
                    </a:ext>
                  </a:extLst>
                </a:gridCol>
                <a:gridCol w="1586116">
                  <a:extLst>
                    <a:ext uri="{9D8B030D-6E8A-4147-A177-3AD203B41FA5}">
                      <a16:colId xmlns:a16="http://schemas.microsoft.com/office/drawing/2014/main" val="1270040654"/>
                    </a:ext>
                  </a:extLst>
                </a:gridCol>
                <a:gridCol w="1003480">
                  <a:extLst>
                    <a:ext uri="{9D8B030D-6E8A-4147-A177-3AD203B41FA5}">
                      <a16:colId xmlns:a16="http://schemas.microsoft.com/office/drawing/2014/main" val="110896179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4480785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Modèle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IoU 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Loss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Temps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74902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Baseline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0.24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0.97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20 minutes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13959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Baseline avec flou et bruit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0.23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1.01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27 minutes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30235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Baseline avec modifications de de contraste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0.19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1.06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24 minutes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80707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Baseline avec pixel dropout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0.26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0.94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25 minutes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00284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Baseline avec les augmentations mélioratives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0.28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0.90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37 minutes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0399467"/>
                  </a:ext>
                </a:extLst>
              </a:tr>
              <a:tr h="394877">
                <a:tc>
                  <a:txBody>
                    <a:bodyPr/>
                    <a:lstStyle/>
                    <a:p>
                      <a:r>
                        <a:rPr lang="fr-FR" dirty="0"/>
                        <a:t>FPN + ResNeXt50 avec augmentations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0.50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0.57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33h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91668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UNET + ResNet34 avec augmentations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0.56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0.56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13h30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0066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237505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E0F39D-F1DC-4DC6-96FE-541FE6994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Déploiement du modèle</a:t>
            </a:r>
          </a:p>
        </p:txBody>
      </p:sp>
      <p:pic>
        <p:nvPicPr>
          <p:cNvPr id="1028" name="Picture 4" descr="Microsoft Azure - Eclectics International">
            <a:extLst>
              <a:ext uri="{FF2B5EF4-FFF2-40B4-BE49-F238E27FC236}">
                <a16:creationId xmlns:a16="http://schemas.microsoft.com/office/drawing/2014/main" id="{D3226F84-2B32-4444-BDF7-E44FE6730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4771" y="2831653"/>
            <a:ext cx="5534707" cy="3253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ublier vos modèles de Machine Learning avec Flask ! - datacorner par  Benoit Cayla">
            <a:extLst>
              <a:ext uri="{FF2B5EF4-FFF2-40B4-BE49-F238E27FC236}">
                <a16:creationId xmlns:a16="http://schemas.microsoft.com/office/drawing/2014/main" id="{E1B4A852-1151-4235-B1D3-3AAFE35C9F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08" y="2595854"/>
            <a:ext cx="6151434" cy="3075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19733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EA109-8B2F-4D03-A836-74FB19B18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Contexte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384D79-3366-4E1E-A220-DD73738972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0969" y="2751709"/>
            <a:ext cx="6330062" cy="3002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2130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7B5B7-ABDD-4CD8-9E26-7594E2EC1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Présentation du jeu de données: CityScapes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1CA42A-3A6B-48C9-ACB6-E8AB14DED4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2960" y="2002146"/>
            <a:ext cx="4407552" cy="44181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75F283D-7CCA-4F41-86D0-EDF8F585D3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7939" y="1989139"/>
            <a:ext cx="4473099" cy="4487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1742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FB86DA-D54B-46CB-89DA-11883654F8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Principe du Deep Learning</a:t>
            </a:r>
          </a:p>
        </p:txBody>
      </p:sp>
      <p:pic>
        <p:nvPicPr>
          <p:cNvPr id="2050" name="Picture 2" descr="It&amp;#39;s Deep Learning Times: A New Frontier of Data | by Sunpark | Towards  Data Science">
            <a:extLst>
              <a:ext uri="{FF2B5EF4-FFF2-40B4-BE49-F238E27FC236}">
                <a16:creationId xmlns:a16="http://schemas.microsoft.com/office/drawing/2014/main" id="{DBD6456E-CCDE-402A-9391-79877E7AE4D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8069" y="2435813"/>
            <a:ext cx="5350927" cy="3921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52736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0FA19-C432-445A-A954-CB982F62D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Préparation des données: </a:t>
            </a:r>
            <a:r>
              <a:rPr lang="fr-FR" dirty="0" err="1"/>
              <a:t>cropping</a:t>
            </a:r>
            <a:endParaRPr lang="fr-FR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3192F8CB-F2F9-453A-BFB0-3C8958CF10C3}"/>
              </a:ext>
            </a:extLst>
          </p:cNvPr>
          <p:cNvSpPr/>
          <p:nvPr/>
        </p:nvSpPr>
        <p:spPr>
          <a:xfrm>
            <a:off x="5159967" y="3996332"/>
            <a:ext cx="1222089" cy="2600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0A4088F-5A7B-4E4F-BDDD-986529C406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149" y="3086976"/>
            <a:ext cx="3985363" cy="207872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CE1106D-5038-4294-93B2-8FA9D4ABD0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4323" y="2344642"/>
            <a:ext cx="2303007" cy="211637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72CE9F4-7514-4CE4-93F5-E5DE6B4708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73098" y="3251452"/>
            <a:ext cx="2063345" cy="20097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EB3ABB6-FCAD-4AC8-8B35-2DB6A2B5FE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1236" y="4658887"/>
            <a:ext cx="2183602" cy="2078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7307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87D2CB-F2B2-4C5C-87CA-15488A44D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9388815" cy="706964"/>
          </a:xfrm>
        </p:spPr>
        <p:txBody>
          <a:bodyPr/>
          <a:lstStyle/>
          <a:p>
            <a:r>
              <a:rPr lang="fr-FR" dirty="0"/>
              <a:t>Baseline: réseau de neurones convolutifs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18D62F-08A7-4D75-8D6D-731A719BBA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Opérations de convolution</a:t>
            </a:r>
          </a:p>
        </p:txBody>
      </p:sp>
      <p:pic>
        <p:nvPicPr>
          <p:cNvPr id="3076" name="Picture 4" descr="Outline of the convolutional layer. ">
            <a:extLst>
              <a:ext uri="{FF2B5EF4-FFF2-40B4-BE49-F238E27FC236}">
                <a16:creationId xmlns:a16="http://schemas.microsoft.com/office/drawing/2014/main" id="{6B5EF247-44E1-449E-BAAE-52C18A8A55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3824" y="3248251"/>
            <a:ext cx="316230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16443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87D2CB-F2B2-4C5C-87CA-15488A44D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9388815" cy="706964"/>
          </a:xfrm>
        </p:spPr>
        <p:txBody>
          <a:bodyPr/>
          <a:lstStyle/>
          <a:p>
            <a:r>
              <a:rPr lang="fr-FR" dirty="0"/>
              <a:t>Baseline: réseau de neurones convolutifs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18D62F-08A7-4D75-8D6D-731A719BBA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Saut de blocs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DF78E6-4D49-49C9-8801-FB3CAAD0EF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4619" y="3114769"/>
            <a:ext cx="5974035" cy="2708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3421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87D2CB-F2B2-4C5C-87CA-15488A44D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9388815" cy="706964"/>
          </a:xfrm>
        </p:spPr>
        <p:txBody>
          <a:bodyPr/>
          <a:lstStyle/>
          <a:p>
            <a:r>
              <a:rPr lang="fr-FR" dirty="0"/>
              <a:t>Baseline: réseau de neurones convolutifs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18D62F-08A7-4D75-8D6D-731A719BBA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45960" y="3441700"/>
            <a:ext cx="8825659" cy="3416300"/>
          </a:xfrm>
        </p:spPr>
        <p:txBody>
          <a:bodyPr/>
          <a:lstStyle/>
          <a:p>
            <a:r>
              <a:rPr lang="fr-FR" dirty="0"/>
              <a:t>Architecture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808403-322A-4FE0-AA91-138F92681C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0659" y="1629127"/>
            <a:ext cx="6713764" cy="5059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0817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24E967-BCF6-423D-9227-5922523E32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Augmentation d’images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0B0992D-F020-4545-B7D5-FB3944B0D4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29197" y="2844678"/>
            <a:ext cx="11202483" cy="3416300"/>
          </a:xfrm>
        </p:spPr>
        <p:txBody>
          <a:bodyPr/>
          <a:lstStyle/>
          <a:p>
            <a:r>
              <a:rPr lang="fr-FR" dirty="0"/>
              <a:t>Transformations testées:</a:t>
            </a:r>
          </a:p>
          <a:p>
            <a:pPr marL="685800" lvl="1">
              <a:buFontTx/>
              <a:buChar char="-"/>
            </a:pPr>
            <a:r>
              <a:rPr lang="fr-FR" dirty="0"/>
              <a:t>Agrandissement linéaire</a:t>
            </a:r>
          </a:p>
          <a:p>
            <a:pPr marL="685800" lvl="1">
              <a:buFontTx/>
              <a:buChar char="-"/>
            </a:pPr>
            <a:r>
              <a:rPr lang="fr-FR" dirty="0"/>
              <a:t>Symétrie horizontale</a:t>
            </a:r>
          </a:p>
          <a:p>
            <a:pPr marL="685800" lvl="1">
              <a:buFontTx/>
              <a:buChar char="-"/>
            </a:pPr>
            <a:r>
              <a:rPr lang="fr-FR" dirty="0"/>
              <a:t>Flou ou bruit gaussien </a:t>
            </a:r>
          </a:p>
          <a:p>
            <a:pPr marL="685800" lvl="1">
              <a:buFontTx/>
              <a:buChar char="-"/>
            </a:pPr>
            <a:r>
              <a:rPr lang="fr-FR" dirty="0"/>
              <a:t>Modification de la luminosité / du contraste / de la saturation </a:t>
            </a:r>
          </a:p>
          <a:p>
            <a:pPr marL="685800" lvl="1">
              <a:buFontTx/>
              <a:buChar char="-"/>
            </a:pPr>
            <a:r>
              <a:rPr lang="fr-FR" dirty="0"/>
              <a:t>Suppression d’une petite fraction de pixels (dropout)</a:t>
            </a:r>
          </a:p>
          <a:p>
            <a:pPr marL="400050" lvl="1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6208909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351</TotalTime>
  <Words>215</Words>
  <Application>Microsoft Office PowerPoint</Application>
  <PresentationFormat>Widescreen</PresentationFormat>
  <Paragraphs>66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Century Gothic</vt:lpstr>
      <vt:lpstr>Wingdings 3</vt:lpstr>
      <vt:lpstr>Ion Boardroom</vt:lpstr>
      <vt:lpstr>Projet 8 Participez à la conception d'une voiture autonome</vt:lpstr>
      <vt:lpstr>Contexte</vt:lpstr>
      <vt:lpstr>Présentation du jeu de données: CityScapes</vt:lpstr>
      <vt:lpstr>Principe du Deep Learning</vt:lpstr>
      <vt:lpstr>Préparation des données: cropping</vt:lpstr>
      <vt:lpstr>Baseline: réseau de neurones convolutifs</vt:lpstr>
      <vt:lpstr>Baseline: réseau de neurones convolutifs</vt:lpstr>
      <vt:lpstr>Baseline: réseau de neurones convolutifs</vt:lpstr>
      <vt:lpstr>Augmentation d’images</vt:lpstr>
      <vt:lpstr>Métrique, fonction de perte</vt:lpstr>
      <vt:lpstr>Optimisation des hyperparamètres</vt:lpstr>
      <vt:lpstr>Modèles plus avancés</vt:lpstr>
      <vt:lpstr>Backbones</vt:lpstr>
      <vt:lpstr>UNET et ResNet34</vt:lpstr>
      <vt:lpstr>FPN et ResNext50</vt:lpstr>
      <vt:lpstr>Résultats</vt:lpstr>
      <vt:lpstr>Déploiement du modèle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 8 Participez à la conception d'une voiture autonome</dc:title>
  <dc:creator>Skrell</dc:creator>
  <cp:lastModifiedBy>Skrell</cp:lastModifiedBy>
  <cp:revision>46</cp:revision>
  <dcterms:created xsi:type="dcterms:W3CDTF">2022-02-17T15:22:10Z</dcterms:created>
  <dcterms:modified xsi:type="dcterms:W3CDTF">2022-02-17T21:13:21Z</dcterms:modified>
</cp:coreProperties>
</file>